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7"/>
  </p:notesMasterIdLst>
  <p:sldIdLst>
    <p:sldId id="256" r:id="rId2"/>
    <p:sldId id="257" r:id="rId3"/>
    <p:sldId id="258" r:id="rId4"/>
    <p:sldId id="259" r:id="rId5"/>
    <p:sldId id="260" r:id="rId6"/>
  </p:sldIdLst>
  <p:sldSz cx="14630400" cy="8229600"/>
  <p:notesSz cx="8229600" cy="14630400"/>
  <p:embeddedFontLst>
    <p:embeddedFont>
      <p:font typeface="Barlow" pitchFamily="2" charset="0"/>
      <p:regular r:id="rId8"/>
    </p:embeddedFont>
    <p:embeddedFont>
      <p:font typeface="Barlow Medium" panose="02000000000000000000" pitchFamily="2" charset="0"/>
      <p:regular r:id="rId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 /><Relationship Id="rId13" Type="http://schemas.openxmlformats.org/officeDocument/2006/relationships/tableStyles" Target="tableStyles.xml" /><Relationship Id="rId3" Type="http://schemas.openxmlformats.org/officeDocument/2006/relationships/slide" Target="slides/slide2.xml" /><Relationship Id="rId7" Type="http://schemas.openxmlformats.org/officeDocument/2006/relationships/notesMaster" Target="notesMasters/notesMaster1.xml" /><Relationship Id="rId12" Type="http://schemas.openxmlformats.org/officeDocument/2006/relationships/theme" Target="theme/theme1.xml" /><Relationship Id="rId2" Type="http://schemas.openxmlformats.org/officeDocument/2006/relationships/slide" Target="slides/slid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viewProps" Target="viewProps.xml" /><Relationship Id="rId5" Type="http://schemas.openxmlformats.org/officeDocument/2006/relationships/slide" Target="slides/slide4.xml" /><Relationship Id="rId10" Type="http://schemas.openxmlformats.org/officeDocument/2006/relationships/presProps" Target="presProps.xml" /><Relationship Id="rId4" Type="http://schemas.openxmlformats.org/officeDocument/2006/relationships/slide" Target="slides/slide3.xml" /><Relationship Id="rId9" Type="http://schemas.openxmlformats.org/officeDocument/2006/relationships/font" Target="fonts/font2.fntdata" /></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B467D1B4-24A3-FB4E-9F99-DDA81F8EB157}" type="datetimeFigureOut">
              <a:rPr lang="en-US" smtClean="0"/>
              <a:t>10/5/2024</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96C25FDE-926E-D847-9F0E-B589002E6B93}" type="slidenum">
              <a:rPr lang="en-US" smtClean="0"/>
              <a:t>‹#›</a:t>
            </a:fld>
            <a:endParaRPr lang="en-US"/>
          </a:p>
        </p:txBody>
      </p:sp>
    </p:spTree>
    <p:extLst>
      <p:ext uri="{BB962C8B-B14F-4D97-AF65-F5344CB8AC3E}">
        <p14:creationId xmlns:p14="http://schemas.microsoft.com/office/powerpoint/2010/main" val="40131824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91718">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 /><Relationship Id="rId7"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5" Type="http://schemas.openxmlformats.org/officeDocument/2006/relationships/slideLayout" Target="../slideLayouts/slideLayout5.xml" /><Relationship Id="rId4" Type="http://schemas.openxmlformats.org/officeDocument/2006/relationships/slideLayout" Target="../slideLayouts/slideLayout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1.xml" /><Relationship Id="rId1" Type="http://schemas.openxmlformats.org/officeDocument/2006/relationships/slideLayout" Target="../slideLayouts/slideLayout2.xml" /><Relationship Id="rId4" Type="http://schemas.openxmlformats.org/officeDocument/2006/relationships/image" Target="../media/image4.png" /></Relationships>
</file>

<file path=ppt/slides/_rels/slide2.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notesSlide" Target="../notesSlides/notesSlide2.xml" /><Relationship Id="rId1" Type="http://schemas.openxmlformats.org/officeDocument/2006/relationships/slideLayout" Target="../slideLayouts/slideLayout3.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4.xml" /></Relationships>
</file>

<file path=ppt/slides/_rels/slide4.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notesSlide" Target="../notesSlides/notesSlide4.xml" /><Relationship Id="rId1" Type="http://schemas.openxmlformats.org/officeDocument/2006/relationships/slideLayout" Target="../slideLayouts/slideLayout5.xml" /></Relationships>
</file>

<file path=ppt/slides/_rels/slide5.xml.rels><?xml version="1.0" encoding="UTF-8" standalone="yes"?>
<Relationships xmlns="http://schemas.openxmlformats.org/package/2006/relationships"><Relationship Id="rId3" Type="http://schemas.openxmlformats.org/officeDocument/2006/relationships/image" Target="../media/image7.png" /><Relationship Id="rId2" Type="http://schemas.openxmlformats.org/officeDocument/2006/relationships/notesSlide" Target="../notesSlides/notesSlide5.xml" /><Relationship Id="rId1" Type="http://schemas.openxmlformats.org/officeDocument/2006/relationships/slideLayout" Target="../slideLayouts/slideLayout6.xml" /></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437" y="1167765"/>
            <a:ext cx="7415927" cy="2838926"/>
          </a:xfrm>
          <a:prstGeom prst="rect">
            <a:avLst/>
          </a:prstGeom>
          <a:noFill/>
          <a:ln/>
        </p:spPr>
        <p:txBody>
          <a:bodyPr wrap="square" lIns="0" tIns="0" rIns="0" bIns="0" rtlCol="0" anchor="t"/>
          <a:lstStyle/>
          <a:p>
            <a:pPr marL="0" indent="0">
              <a:lnSpc>
                <a:spcPts val="7450"/>
              </a:lnSpc>
              <a:buNone/>
            </a:pPr>
            <a:r>
              <a:rPr lang="en-US" sz="5950" dirty="0">
                <a:solidFill>
                  <a:srgbClr val="FFFFFF"/>
                </a:solidFill>
                <a:latin typeface="Barlow Medium" pitchFamily="34" charset="0"/>
                <a:ea typeface="Barlow Medium" pitchFamily="34" charset="-122"/>
                <a:cs typeface="Barlow Medium" pitchFamily="34" charset="-120"/>
              </a:rPr>
              <a:t>Road Networking using Graph in Data Structure</a:t>
            </a:r>
            <a:endParaRPr lang="en-US" sz="5950" dirty="0"/>
          </a:p>
        </p:txBody>
      </p:sp>
      <p:sp>
        <p:nvSpPr>
          <p:cNvPr id="4" name="Text 1"/>
          <p:cNvSpPr/>
          <p:nvPr/>
        </p:nvSpPr>
        <p:spPr>
          <a:xfrm>
            <a:off x="6350437" y="4376976"/>
            <a:ext cx="7415927" cy="1975247"/>
          </a:xfrm>
          <a:prstGeom prst="rect">
            <a:avLst/>
          </a:prstGeom>
          <a:noFill/>
          <a:ln/>
        </p:spPr>
        <p:txBody>
          <a:bodyPr wrap="square" lIns="0" tIns="0" rIns="0" bIns="0" rtlCol="0" anchor="t"/>
          <a:lstStyle/>
          <a:p>
            <a:pPr marL="0" indent="0">
              <a:lnSpc>
                <a:spcPts val="3100"/>
              </a:lnSpc>
              <a:buNone/>
            </a:pPr>
            <a:r>
              <a:rPr lang="en-US" sz="1900" dirty="0">
                <a:solidFill>
                  <a:srgbClr val="E5E0DF"/>
                </a:solidFill>
                <a:latin typeface="Barlow" pitchFamily="34" charset="0"/>
                <a:ea typeface="Barlow" pitchFamily="34" charset="-122"/>
                <a:cs typeface="Barlow" pitchFamily="34" charset="-120"/>
              </a:rPr>
              <a:t>Graphs are a powerful data structure used to model and analyze complex networks, including road systems. By representing roads as nodes and intersections as edges, we can leverage graph algorithms to optimize routing, identify traffic patterns, and plan infrastructure improvements.</a:t>
            </a:r>
            <a:endParaRPr lang="en-US" sz="1900" dirty="0"/>
          </a:p>
        </p:txBody>
      </p:sp>
      <p:sp>
        <p:nvSpPr>
          <p:cNvPr id="5" name="Shape 2"/>
          <p:cNvSpPr/>
          <p:nvPr/>
        </p:nvSpPr>
        <p:spPr>
          <a:xfrm>
            <a:off x="6350437" y="6648331"/>
            <a:ext cx="394930" cy="394930"/>
          </a:xfrm>
          <a:prstGeom prst="roundRect">
            <a:avLst>
              <a:gd name="adj" fmla="val 23151155"/>
            </a:avLst>
          </a:prstGeom>
          <a:noFill/>
          <a:ln w="7620">
            <a:solidFill>
              <a:srgbClr val="FFFFFF"/>
            </a:solidFill>
            <a:prstDash val="solid"/>
          </a:ln>
        </p:spPr>
      </p:sp>
      <p:pic>
        <p:nvPicPr>
          <p:cNvPr id="6" name="Image 1" descr="preencoded.png"/>
          <p:cNvPicPr>
            <a:picLocks noChangeAspect="1"/>
          </p:cNvPicPr>
          <p:nvPr/>
        </p:nvPicPr>
        <p:blipFill>
          <a:blip r:embed="rId4"/>
          <a:stretch>
            <a:fillRect/>
          </a:stretch>
        </p:blipFill>
        <p:spPr>
          <a:xfrm>
            <a:off x="6358057" y="6655951"/>
            <a:ext cx="379690" cy="379690"/>
          </a:xfrm>
          <a:prstGeom prst="rect">
            <a:avLst/>
          </a:prstGeom>
        </p:spPr>
      </p:pic>
      <p:sp>
        <p:nvSpPr>
          <p:cNvPr id="7" name="Text 3"/>
          <p:cNvSpPr/>
          <p:nvPr/>
        </p:nvSpPr>
        <p:spPr>
          <a:xfrm>
            <a:off x="6868716" y="6629876"/>
            <a:ext cx="1690568" cy="431959"/>
          </a:xfrm>
          <a:prstGeom prst="rect">
            <a:avLst/>
          </a:prstGeom>
          <a:noFill/>
          <a:ln/>
        </p:spPr>
        <p:txBody>
          <a:bodyPr wrap="none" lIns="0" tIns="0" rIns="0" bIns="0" rtlCol="0" anchor="t"/>
          <a:lstStyle/>
          <a:p>
            <a:pPr marL="0" indent="0" algn="l">
              <a:lnSpc>
                <a:spcPts val="3400"/>
              </a:lnSpc>
              <a:buNone/>
            </a:pPr>
            <a:r>
              <a:rPr lang="en-US" sz="2400" b="1" dirty="0">
                <a:solidFill>
                  <a:srgbClr val="E5E0DF"/>
                </a:solidFill>
                <a:latin typeface="Barlow Bold" pitchFamily="34" charset="0"/>
                <a:ea typeface="Barlow Bold" pitchFamily="34" charset="-122"/>
                <a:cs typeface="Barlow Bold" pitchFamily="34" charset="-120"/>
              </a:rPr>
              <a:t>by Vaishnavi</a:t>
            </a:r>
            <a:endParaRPr lang="en-US"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3086100"/>
          </a:xfrm>
          <a:prstGeom prst="rect">
            <a:avLst/>
          </a:prstGeom>
        </p:spPr>
      </p:pic>
      <p:sp>
        <p:nvSpPr>
          <p:cNvPr id="3" name="Text 0"/>
          <p:cNvSpPr/>
          <p:nvPr/>
        </p:nvSpPr>
        <p:spPr>
          <a:xfrm>
            <a:off x="864037" y="3955375"/>
            <a:ext cx="5486400" cy="685800"/>
          </a:xfrm>
          <a:prstGeom prst="rect">
            <a:avLst/>
          </a:prstGeom>
          <a:noFill/>
          <a:ln/>
        </p:spPr>
        <p:txBody>
          <a:bodyPr wrap="none" lIns="0" tIns="0" rIns="0" bIns="0" rtlCol="0" anchor="t"/>
          <a:lstStyle/>
          <a:p>
            <a:pPr marL="0" indent="0">
              <a:lnSpc>
                <a:spcPts val="5400"/>
              </a:lnSpc>
              <a:buNone/>
            </a:pPr>
            <a:r>
              <a:rPr lang="en-US" sz="4300" dirty="0">
                <a:solidFill>
                  <a:srgbClr val="FFFFFF"/>
                </a:solidFill>
                <a:latin typeface="Barlow Medium" pitchFamily="34" charset="0"/>
                <a:ea typeface="Barlow Medium" pitchFamily="34" charset="-122"/>
                <a:cs typeface="Barlow Medium" pitchFamily="34" charset="-120"/>
              </a:rPr>
              <a:t>What is a Graph?</a:t>
            </a:r>
            <a:endParaRPr lang="en-US" sz="4300" dirty="0"/>
          </a:p>
        </p:txBody>
      </p:sp>
      <p:sp>
        <p:nvSpPr>
          <p:cNvPr id="4" name="Shape 1"/>
          <p:cNvSpPr/>
          <p:nvPr/>
        </p:nvSpPr>
        <p:spPr>
          <a:xfrm>
            <a:off x="864037" y="5289113"/>
            <a:ext cx="555427" cy="555427"/>
          </a:xfrm>
          <a:prstGeom prst="roundRect">
            <a:avLst>
              <a:gd name="adj" fmla="val 18669"/>
            </a:avLst>
          </a:prstGeom>
          <a:solidFill>
            <a:srgbClr val="790709"/>
          </a:solidFill>
          <a:ln w="15240">
            <a:solidFill>
              <a:srgbClr val="922022"/>
            </a:solidFill>
            <a:prstDash val="solid"/>
          </a:ln>
        </p:spPr>
      </p:sp>
      <p:sp>
        <p:nvSpPr>
          <p:cNvPr id="5" name="Text 2"/>
          <p:cNvSpPr/>
          <p:nvPr/>
        </p:nvSpPr>
        <p:spPr>
          <a:xfrm>
            <a:off x="1083826" y="5402223"/>
            <a:ext cx="115848" cy="329208"/>
          </a:xfrm>
          <a:prstGeom prst="rect">
            <a:avLst/>
          </a:prstGeom>
          <a:noFill/>
          <a:ln/>
        </p:spPr>
        <p:txBody>
          <a:bodyPr wrap="none" lIns="0" tIns="0" rIns="0" bIns="0" rtlCol="0" anchor="t"/>
          <a:lstStyle/>
          <a:p>
            <a:pPr marL="0" indent="0" algn="ctr">
              <a:lnSpc>
                <a:spcPts val="2550"/>
              </a:lnSpc>
              <a:buNone/>
            </a:pPr>
            <a:r>
              <a:rPr lang="en-US" sz="2550" dirty="0">
                <a:solidFill>
                  <a:srgbClr val="E5E0DF"/>
                </a:solidFill>
                <a:latin typeface="Barlow Medium" pitchFamily="34" charset="0"/>
                <a:ea typeface="Barlow Medium" pitchFamily="34" charset="-122"/>
                <a:cs typeface="Barlow Medium" pitchFamily="34" charset="-120"/>
              </a:rPr>
              <a:t>1</a:t>
            </a:r>
            <a:endParaRPr lang="en-US" sz="2550" dirty="0"/>
          </a:p>
        </p:txBody>
      </p:sp>
      <p:sp>
        <p:nvSpPr>
          <p:cNvPr id="6" name="Text 3"/>
          <p:cNvSpPr/>
          <p:nvPr/>
        </p:nvSpPr>
        <p:spPr>
          <a:xfrm>
            <a:off x="1666280" y="5289113"/>
            <a:ext cx="2743200" cy="342900"/>
          </a:xfrm>
          <a:prstGeom prst="rect">
            <a:avLst/>
          </a:prstGeom>
          <a:noFill/>
          <a:ln/>
        </p:spPr>
        <p:txBody>
          <a:bodyPr wrap="none" lIns="0" tIns="0" rIns="0" bIns="0" rtlCol="0" anchor="t"/>
          <a:lstStyle/>
          <a:p>
            <a:pPr marL="0" indent="0">
              <a:lnSpc>
                <a:spcPts val="2700"/>
              </a:lnSpc>
              <a:buNone/>
            </a:pPr>
            <a:r>
              <a:rPr lang="en-US" sz="2150" dirty="0">
                <a:solidFill>
                  <a:srgbClr val="E5E0DF"/>
                </a:solidFill>
                <a:latin typeface="Barlow Medium" pitchFamily="34" charset="0"/>
                <a:ea typeface="Barlow Medium" pitchFamily="34" charset="-122"/>
                <a:cs typeface="Barlow Medium" pitchFamily="34" charset="-120"/>
              </a:rPr>
              <a:t>Nodes</a:t>
            </a:r>
            <a:endParaRPr lang="en-US" sz="2150" dirty="0"/>
          </a:p>
        </p:txBody>
      </p:sp>
      <p:sp>
        <p:nvSpPr>
          <p:cNvPr id="7" name="Text 4"/>
          <p:cNvSpPr/>
          <p:nvPr/>
        </p:nvSpPr>
        <p:spPr>
          <a:xfrm>
            <a:off x="1666280" y="5780127"/>
            <a:ext cx="3333988" cy="1185148"/>
          </a:xfrm>
          <a:prstGeom prst="rect">
            <a:avLst/>
          </a:prstGeom>
          <a:noFill/>
          <a:ln/>
        </p:spPr>
        <p:txBody>
          <a:bodyPr wrap="square" lIns="0" tIns="0" rIns="0" bIns="0" rtlCol="0" anchor="t"/>
          <a:lstStyle/>
          <a:p>
            <a:pPr marL="0" indent="0">
              <a:lnSpc>
                <a:spcPts val="3100"/>
              </a:lnSpc>
              <a:buNone/>
            </a:pPr>
            <a:r>
              <a:rPr lang="en-US" sz="1900" dirty="0">
                <a:solidFill>
                  <a:srgbClr val="E5E0DF"/>
                </a:solidFill>
                <a:latin typeface="Barlow" pitchFamily="34" charset="0"/>
                <a:ea typeface="Barlow" pitchFamily="34" charset="-122"/>
                <a:cs typeface="Barlow" pitchFamily="34" charset="-120"/>
              </a:rPr>
              <a:t>Represent key points in a network, such as intersections or landmarks.</a:t>
            </a:r>
            <a:endParaRPr lang="en-US" sz="1900" dirty="0"/>
          </a:p>
        </p:txBody>
      </p:sp>
      <p:sp>
        <p:nvSpPr>
          <p:cNvPr id="8" name="Shape 5"/>
          <p:cNvSpPr/>
          <p:nvPr/>
        </p:nvSpPr>
        <p:spPr>
          <a:xfrm>
            <a:off x="5247084" y="5289113"/>
            <a:ext cx="555427" cy="555427"/>
          </a:xfrm>
          <a:prstGeom prst="roundRect">
            <a:avLst>
              <a:gd name="adj" fmla="val 18669"/>
            </a:avLst>
          </a:prstGeom>
          <a:solidFill>
            <a:srgbClr val="790709"/>
          </a:solidFill>
          <a:ln w="15240">
            <a:solidFill>
              <a:srgbClr val="922022"/>
            </a:solidFill>
            <a:prstDash val="solid"/>
          </a:ln>
        </p:spPr>
      </p:sp>
      <p:sp>
        <p:nvSpPr>
          <p:cNvPr id="9" name="Text 6"/>
          <p:cNvSpPr/>
          <p:nvPr/>
        </p:nvSpPr>
        <p:spPr>
          <a:xfrm>
            <a:off x="5435203" y="5402223"/>
            <a:ext cx="179070" cy="329208"/>
          </a:xfrm>
          <a:prstGeom prst="rect">
            <a:avLst/>
          </a:prstGeom>
          <a:noFill/>
          <a:ln/>
        </p:spPr>
        <p:txBody>
          <a:bodyPr wrap="none" lIns="0" tIns="0" rIns="0" bIns="0" rtlCol="0" anchor="t"/>
          <a:lstStyle/>
          <a:p>
            <a:pPr marL="0" indent="0" algn="ctr">
              <a:lnSpc>
                <a:spcPts val="2550"/>
              </a:lnSpc>
              <a:buNone/>
            </a:pPr>
            <a:r>
              <a:rPr lang="en-US" sz="2550" dirty="0">
                <a:solidFill>
                  <a:srgbClr val="E5E0DF"/>
                </a:solidFill>
                <a:latin typeface="Barlow Medium" pitchFamily="34" charset="0"/>
                <a:ea typeface="Barlow Medium" pitchFamily="34" charset="-122"/>
                <a:cs typeface="Barlow Medium" pitchFamily="34" charset="-120"/>
              </a:rPr>
              <a:t>2</a:t>
            </a:r>
            <a:endParaRPr lang="en-US" sz="2550" dirty="0"/>
          </a:p>
        </p:txBody>
      </p:sp>
      <p:sp>
        <p:nvSpPr>
          <p:cNvPr id="10" name="Text 7"/>
          <p:cNvSpPr/>
          <p:nvPr/>
        </p:nvSpPr>
        <p:spPr>
          <a:xfrm>
            <a:off x="6049328" y="5289113"/>
            <a:ext cx="2743200" cy="342900"/>
          </a:xfrm>
          <a:prstGeom prst="rect">
            <a:avLst/>
          </a:prstGeom>
          <a:noFill/>
          <a:ln/>
        </p:spPr>
        <p:txBody>
          <a:bodyPr wrap="none" lIns="0" tIns="0" rIns="0" bIns="0" rtlCol="0" anchor="t"/>
          <a:lstStyle/>
          <a:p>
            <a:pPr marL="0" indent="0">
              <a:lnSpc>
                <a:spcPts val="2700"/>
              </a:lnSpc>
              <a:buNone/>
            </a:pPr>
            <a:r>
              <a:rPr lang="en-US" sz="2150" dirty="0">
                <a:solidFill>
                  <a:srgbClr val="E5E0DF"/>
                </a:solidFill>
                <a:latin typeface="Barlow Medium" pitchFamily="34" charset="0"/>
                <a:ea typeface="Barlow Medium" pitchFamily="34" charset="-122"/>
                <a:cs typeface="Barlow Medium" pitchFamily="34" charset="-120"/>
              </a:rPr>
              <a:t>Edges</a:t>
            </a:r>
            <a:endParaRPr lang="en-US" sz="2150" dirty="0"/>
          </a:p>
        </p:txBody>
      </p:sp>
      <p:sp>
        <p:nvSpPr>
          <p:cNvPr id="11" name="Text 8"/>
          <p:cNvSpPr/>
          <p:nvPr/>
        </p:nvSpPr>
        <p:spPr>
          <a:xfrm>
            <a:off x="6049328" y="5780127"/>
            <a:ext cx="3333988" cy="1185148"/>
          </a:xfrm>
          <a:prstGeom prst="rect">
            <a:avLst/>
          </a:prstGeom>
          <a:noFill/>
          <a:ln/>
        </p:spPr>
        <p:txBody>
          <a:bodyPr wrap="square" lIns="0" tIns="0" rIns="0" bIns="0" rtlCol="0" anchor="t"/>
          <a:lstStyle/>
          <a:p>
            <a:pPr marL="0" indent="0">
              <a:lnSpc>
                <a:spcPts val="3100"/>
              </a:lnSpc>
              <a:buNone/>
            </a:pPr>
            <a:r>
              <a:rPr lang="en-US" sz="1900" dirty="0">
                <a:solidFill>
                  <a:srgbClr val="E5E0DF"/>
                </a:solidFill>
                <a:latin typeface="Barlow" pitchFamily="34" charset="0"/>
                <a:ea typeface="Barlow" pitchFamily="34" charset="-122"/>
                <a:cs typeface="Barlow" pitchFamily="34" charset="-120"/>
              </a:rPr>
              <a:t>Connections between nodes, representing roads, paths, or relationships.</a:t>
            </a:r>
            <a:endParaRPr lang="en-US" sz="1900" dirty="0"/>
          </a:p>
        </p:txBody>
      </p:sp>
      <p:sp>
        <p:nvSpPr>
          <p:cNvPr id="12" name="Shape 9"/>
          <p:cNvSpPr/>
          <p:nvPr/>
        </p:nvSpPr>
        <p:spPr>
          <a:xfrm>
            <a:off x="9630132" y="5289113"/>
            <a:ext cx="555427" cy="555427"/>
          </a:xfrm>
          <a:prstGeom prst="roundRect">
            <a:avLst>
              <a:gd name="adj" fmla="val 18669"/>
            </a:avLst>
          </a:prstGeom>
          <a:solidFill>
            <a:srgbClr val="790709"/>
          </a:solidFill>
          <a:ln w="15240">
            <a:solidFill>
              <a:srgbClr val="922022"/>
            </a:solidFill>
            <a:prstDash val="solid"/>
          </a:ln>
        </p:spPr>
      </p:sp>
      <p:sp>
        <p:nvSpPr>
          <p:cNvPr id="13" name="Text 10"/>
          <p:cNvSpPr/>
          <p:nvPr/>
        </p:nvSpPr>
        <p:spPr>
          <a:xfrm>
            <a:off x="9821585" y="5402223"/>
            <a:ext cx="172522" cy="329208"/>
          </a:xfrm>
          <a:prstGeom prst="rect">
            <a:avLst/>
          </a:prstGeom>
          <a:noFill/>
          <a:ln/>
        </p:spPr>
        <p:txBody>
          <a:bodyPr wrap="none" lIns="0" tIns="0" rIns="0" bIns="0" rtlCol="0" anchor="t"/>
          <a:lstStyle/>
          <a:p>
            <a:pPr marL="0" indent="0" algn="ctr">
              <a:lnSpc>
                <a:spcPts val="2550"/>
              </a:lnSpc>
              <a:buNone/>
            </a:pPr>
            <a:r>
              <a:rPr lang="en-US" sz="2550" dirty="0">
                <a:solidFill>
                  <a:srgbClr val="E5E0DF"/>
                </a:solidFill>
                <a:latin typeface="Barlow Medium" pitchFamily="34" charset="0"/>
                <a:ea typeface="Barlow Medium" pitchFamily="34" charset="-122"/>
                <a:cs typeface="Barlow Medium" pitchFamily="34" charset="-120"/>
              </a:rPr>
              <a:t>3</a:t>
            </a:r>
            <a:endParaRPr lang="en-US" sz="2550" dirty="0"/>
          </a:p>
        </p:txBody>
      </p:sp>
      <p:sp>
        <p:nvSpPr>
          <p:cNvPr id="14" name="Text 11"/>
          <p:cNvSpPr/>
          <p:nvPr/>
        </p:nvSpPr>
        <p:spPr>
          <a:xfrm>
            <a:off x="10432375" y="5289113"/>
            <a:ext cx="2743200" cy="342900"/>
          </a:xfrm>
          <a:prstGeom prst="rect">
            <a:avLst/>
          </a:prstGeom>
          <a:noFill/>
          <a:ln/>
        </p:spPr>
        <p:txBody>
          <a:bodyPr wrap="none" lIns="0" tIns="0" rIns="0" bIns="0" rtlCol="0" anchor="t"/>
          <a:lstStyle/>
          <a:p>
            <a:pPr marL="0" indent="0">
              <a:lnSpc>
                <a:spcPts val="2700"/>
              </a:lnSpc>
              <a:buNone/>
            </a:pPr>
            <a:r>
              <a:rPr lang="en-US" sz="2150" dirty="0">
                <a:solidFill>
                  <a:srgbClr val="E5E0DF"/>
                </a:solidFill>
                <a:latin typeface="Barlow Medium" pitchFamily="34" charset="0"/>
                <a:ea typeface="Barlow Medium" pitchFamily="34" charset="-122"/>
                <a:cs typeface="Barlow Medium" pitchFamily="34" charset="-120"/>
              </a:rPr>
              <a:t>Weighted Edges</a:t>
            </a:r>
            <a:endParaRPr lang="en-US" sz="2150" dirty="0"/>
          </a:p>
        </p:txBody>
      </p:sp>
      <p:sp>
        <p:nvSpPr>
          <p:cNvPr id="15" name="Text 12"/>
          <p:cNvSpPr/>
          <p:nvPr/>
        </p:nvSpPr>
        <p:spPr>
          <a:xfrm>
            <a:off x="10432375" y="5780127"/>
            <a:ext cx="3333988" cy="1580198"/>
          </a:xfrm>
          <a:prstGeom prst="rect">
            <a:avLst/>
          </a:prstGeom>
          <a:noFill/>
          <a:ln/>
        </p:spPr>
        <p:txBody>
          <a:bodyPr wrap="square" lIns="0" tIns="0" rIns="0" bIns="0" rtlCol="0" anchor="t"/>
          <a:lstStyle/>
          <a:p>
            <a:pPr marL="0" indent="0">
              <a:lnSpc>
                <a:spcPts val="3100"/>
              </a:lnSpc>
              <a:buNone/>
            </a:pPr>
            <a:r>
              <a:rPr lang="en-US" sz="1900" dirty="0">
                <a:solidFill>
                  <a:srgbClr val="E5E0DF"/>
                </a:solidFill>
                <a:latin typeface="Barlow" pitchFamily="34" charset="0"/>
                <a:ea typeface="Barlow" pitchFamily="34" charset="-122"/>
                <a:cs typeface="Barlow" pitchFamily="34" charset="-120"/>
              </a:rPr>
              <a:t>Edges can have associated weights, like distance or travel time, to model real-world attributes.</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4037" y="2267307"/>
            <a:ext cx="7594878" cy="685800"/>
          </a:xfrm>
          <a:prstGeom prst="rect">
            <a:avLst/>
          </a:prstGeom>
          <a:noFill/>
          <a:ln/>
        </p:spPr>
        <p:txBody>
          <a:bodyPr wrap="none" lIns="0" tIns="0" rIns="0" bIns="0" rtlCol="0" anchor="t"/>
          <a:lstStyle/>
          <a:p>
            <a:pPr marL="0" indent="0">
              <a:lnSpc>
                <a:spcPts val="5400"/>
              </a:lnSpc>
              <a:buNone/>
            </a:pPr>
            <a:r>
              <a:rPr lang="en-US" sz="4300" dirty="0">
                <a:solidFill>
                  <a:srgbClr val="FFFFFF"/>
                </a:solidFill>
                <a:latin typeface="Barlow Medium" pitchFamily="34" charset="0"/>
                <a:ea typeface="Barlow Medium" pitchFamily="34" charset="-122"/>
                <a:cs typeface="Barlow Medium" pitchFamily="34" charset="-120"/>
              </a:rPr>
              <a:t>Representing Graphs in Memory</a:t>
            </a:r>
            <a:endParaRPr lang="en-US" sz="4300" dirty="0"/>
          </a:p>
        </p:txBody>
      </p:sp>
      <p:sp>
        <p:nvSpPr>
          <p:cNvPr id="3" name="Text 1"/>
          <p:cNvSpPr/>
          <p:nvPr/>
        </p:nvSpPr>
        <p:spPr>
          <a:xfrm>
            <a:off x="864037" y="3570208"/>
            <a:ext cx="2743200" cy="342900"/>
          </a:xfrm>
          <a:prstGeom prst="rect">
            <a:avLst/>
          </a:prstGeom>
          <a:noFill/>
          <a:ln/>
        </p:spPr>
        <p:txBody>
          <a:bodyPr wrap="none" lIns="0" tIns="0" rIns="0" bIns="0" rtlCol="0" anchor="t"/>
          <a:lstStyle/>
          <a:p>
            <a:pPr marL="0" indent="0">
              <a:lnSpc>
                <a:spcPts val="2700"/>
              </a:lnSpc>
              <a:buNone/>
            </a:pPr>
            <a:r>
              <a:rPr lang="en-US" sz="2150" dirty="0">
                <a:solidFill>
                  <a:srgbClr val="FFFFFF"/>
                </a:solidFill>
                <a:latin typeface="Barlow Medium" pitchFamily="34" charset="0"/>
                <a:ea typeface="Barlow Medium" pitchFamily="34" charset="-122"/>
                <a:cs typeface="Barlow Medium" pitchFamily="34" charset="-120"/>
              </a:rPr>
              <a:t>Adjacency Matrix</a:t>
            </a:r>
            <a:endParaRPr lang="en-US" sz="2150" dirty="0"/>
          </a:p>
        </p:txBody>
      </p:sp>
      <p:sp>
        <p:nvSpPr>
          <p:cNvPr id="4" name="Text 2"/>
          <p:cNvSpPr/>
          <p:nvPr/>
        </p:nvSpPr>
        <p:spPr>
          <a:xfrm>
            <a:off x="864037" y="4159925"/>
            <a:ext cx="3898821" cy="1185148"/>
          </a:xfrm>
          <a:prstGeom prst="rect">
            <a:avLst/>
          </a:prstGeom>
          <a:noFill/>
          <a:ln/>
        </p:spPr>
        <p:txBody>
          <a:bodyPr wrap="square" lIns="0" tIns="0" rIns="0" bIns="0" rtlCol="0" anchor="t"/>
          <a:lstStyle/>
          <a:p>
            <a:pPr marL="0" indent="0">
              <a:lnSpc>
                <a:spcPts val="3100"/>
              </a:lnSpc>
              <a:buNone/>
            </a:pPr>
            <a:r>
              <a:rPr lang="en-US" sz="1900" dirty="0">
                <a:solidFill>
                  <a:srgbClr val="E5E0DF"/>
                </a:solidFill>
                <a:latin typeface="Barlow" pitchFamily="34" charset="0"/>
                <a:ea typeface="Barlow" pitchFamily="34" charset="-122"/>
                <a:cs typeface="Barlow" pitchFamily="34" charset="-120"/>
              </a:rPr>
              <a:t>A 2D array where each cell indicates the presence or weight of an edge between two nodes.</a:t>
            </a:r>
            <a:endParaRPr lang="en-US" sz="1900" dirty="0"/>
          </a:p>
        </p:txBody>
      </p:sp>
      <p:sp>
        <p:nvSpPr>
          <p:cNvPr id="5" name="Text 3"/>
          <p:cNvSpPr/>
          <p:nvPr/>
        </p:nvSpPr>
        <p:spPr>
          <a:xfrm>
            <a:off x="5372695" y="3570208"/>
            <a:ext cx="2743200" cy="342900"/>
          </a:xfrm>
          <a:prstGeom prst="rect">
            <a:avLst/>
          </a:prstGeom>
          <a:noFill/>
          <a:ln/>
        </p:spPr>
        <p:txBody>
          <a:bodyPr wrap="none" lIns="0" tIns="0" rIns="0" bIns="0" rtlCol="0" anchor="t"/>
          <a:lstStyle/>
          <a:p>
            <a:pPr marL="0" indent="0">
              <a:lnSpc>
                <a:spcPts val="2700"/>
              </a:lnSpc>
              <a:buNone/>
            </a:pPr>
            <a:r>
              <a:rPr lang="en-US" sz="2150" dirty="0">
                <a:solidFill>
                  <a:srgbClr val="FFFFFF"/>
                </a:solidFill>
                <a:latin typeface="Barlow Medium" pitchFamily="34" charset="0"/>
                <a:ea typeface="Barlow Medium" pitchFamily="34" charset="-122"/>
                <a:cs typeface="Barlow Medium" pitchFamily="34" charset="-120"/>
              </a:rPr>
              <a:t>Adjacency List</a:t>
            </a:r>
            <a:endParaRPr lang="en-US" sz="2150" dirty="0"/>
          </a:p>
        </p:txBody>
      </p:sp>
      <p:sp>
        <p:nvSpPr>
          <p:cNvPr id="6" name="Text 4"/>
          <p:cNvSpPr/>
          <p:nvPr/>
        </p:nvSpPr>
        <p:spPr>
          <a:xfrm>
            <a:off x="5372695" y="4159925"/>
            <a:ext cx="3898821" cy="1185148"/>
          </a:xfrm>
          <a:prstGeom prst="rect">
            <a:avLst/>
          </a:prstGeom>
          <a:noFill/>
          <a:ln/>
        </p:spPr>
        <p:txBody>
          <a:bodyPr wrap="square" lIns="0" tIns="0" rIns="0" bIns="0" rtlCol="0" anchor="t"/>
          <a:lstStyle/>
          <a:p>
            <a:pPr marL="0" indent="0">
              <a:lnSpc>
                <a:spcPts val="3100"/>
              </a:lnSpc>
              <a:buNone/>
            </a:pPr>
            <a:r>
              <a:rPr lang="en-US" sz="1900" dirty="0">
                <a:solidFill>
                  <a:srgbClr val="E5E0DF"/>
                </a:solidFill>
                <a:latin typeface="Barlow" pitchFamily="34" charset="0"/>
                <a:ea typeface="Barlow" pitchFamily="34" charset="-122"/>
                <a:cs typeface="Barlow" pitchFamily="34" charset="-120"/>
              </a:rPr>
              <a:t>A collection of lists, where each list contains the neighboring nodes for a given node.</a:t>
            </a:r>
            <a:endParaRPr lang="en-US" sz="1900" dirty="0"/>
          </a:p>
        </p:txBody>
      </p:sp>
      <p:sp>
        <p:nvSpPr>
          <p:cNvPr id="7" name="Text 5"/>
          <p:cNvSpPr/>
          <p:nvPr/>
        </p:nvSpPr>
        <p:spPr>
          <a:xfrm>
            <a:off x="9881354" y="3570208"/>
            <a:ext cx="2743200" cy="342900"/>
          </a:xfrm>
          <a:prstGeom prst="rect">
            <a:avLst/>
          </a:prstGeom>
          <a:noFill/>
          <a:ln/>
        </p:spPr>
        <p:txBody>
          <a:bodyPr wrap="none" lIns="0" tIns="0" rIns="0" bIns="0" rtlCol="0" anchor="t"/>
          <a:lstStyle/>
          <a:p>
            <a:pPr marL="0" indent="0">
              <a:lnSpc>
                <a:spcPts val="2700"/>
              </a:lnSpc>
              <a:buNone/>
            </a:pPr>
            <a:r>
              <a:rPr lang="en-US" sz="2150" dirty="0">
                <a:solidFill>
                  <a:srgbClr val="FFFFFF"/>
                </a:solidFill>
                <a:latin typeface="Barlow Medium" pitchFamily="34" charset="0"/>
                <a:ea typeface="Barlow Medium" pitchFamily="34" charset="-122"/>
                <a:cs typeface="Barlow Medium" pitchFamily="34" charset="-120"/>
              </a:rPr>
              <a:t>Tradeoffs</a:t>
            </a:r>
            <a:endParaRPr lang="en-US" sz="2150" dirty="0"/>
          </a:p>
        </p:txBody>
      </p:sp>
      <p:sp>
        <p:nvSpPr>
          <p:cNvPr id="8" name="Text 6"/>
          <p:cNvSpPr/>
          <p:nvPr/>
        </p:nvSpPr>
        <p:spPr>
          <a:xfrm>
            <a:off x="9881354" y="4159925"/>
            <a:ext cx="3898821" cy="1580198"/>
          </a:xfrm>
          <a:prstGeom prst="rect">
            <a:avLst/>
          </a:prstGeom>
          <a:noFill/>
          <a:ln/>
        </p:spPr>
        <p:txBody>
          <a:bodyPr wrap="square" lIns="0" tIns="0" rIns="0" bIns="0" rtlCol="0" anchor="t"/>
          <a:lstStyle/>
          <a:p>
            <a:pPr marL="0" indent="0">
              <a:lnSpc>
                <a:spcPts val="3100"/>
              </a:lnSpc>
              <a:buNone/>
            </a:pPr>
            <a:r>
              <a:rPr lang="en-US" sz="1900" dirty="0">
                <a:solidFill>
                  <a:srgbClr val="E5E0DF"/>
                </a:solidFill>
                <a:latin typeface="Barlow" pitchFamily="34" charset="0"/>
                <a:ea typeface="Barlow" pitchFamily="34" charset="-122"/>
                <a:cs typeface="Barlow" pitchFamily="34" charset="-120"/>
              </a:rPr>
              <a:t>Adjacency matrices are space-efficient for dense graphs, while adjacency lists are better for sparse graphs.</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1398" y="720685"/>
            <a:ext cx="7721203" cy="1693783"/>
          </a:xfrm>
          <a:prstGeom prst="rect">
            <a:avLst/>
          </a:prstGeom>
          <a:noFill/>
          <a:ln/>
        </p:spPr>
        <p:txBody>
          <a:bodyPr wrap="square" lIns="0" tIns="0" rIns="0" bIns="0" rtlCol="0" anchor="t"/>
          <a:lstStyle/>
          <a:p>
            <a:pPr marL="0" indent="0">
              <a:lnSpc>
                <a:spcPts val="4400"/>
              </a:lnSpc>
              <a:buNone/>
            </a:pPr>
            <a:r>
              <a:rPr lang="en-US" sz="3550" dirty="0">
                <a:solidFill>
                  <a:srgbClr val="FFFFFF"/>
                </a:solidFill>
                <a:latin typeface="Barlow Medium" pitchFamily="34" charset="0"/>
                <a:ea typeface="Barlow Medium" pitchFamily="34" charset="-122"/>
                <a:cs typeface="Barlow Medium" pitchFamily="34" charset="-120"/>
              </a:rPr>
              <a:t>Traversal Algorithms: Depth-First Search (DFS) and Breadth-First Search (BFS)</a:t>
            </a:r>
            <a:endParaRPr lang="en-US" sz="3550" dirty="0"/>
          </a:p>
        </p:txBody>
      </p:sp>
      <p:sp>
        <p:nvSpPr>
          <p:cNvPr id="4" name="Shape 1"/>
          <p:cNvSpPr/>
          <p:nvPr/>
        </p:nvSpPr>
        <p:spPr>
          <a:xfrm>
            <a:off x="1004887" y="2719388"/>
            <a:ext cx="22860" cy="4789527"/>
          </a:xfrm>
          <a:prstGeom prst="roundRect">
            <a:avLst>
              <a:gd name="adj" fmla="val 373498"/>
            </a:avLst>
          </a:prstGeom>
          <a:solidFill>
            <a:srgbClr val="922022"/>
          </a:solidFill>
          <a:ln/>
        </p:spPr>
      </p:sp>
      <p:sp>
        <p:nvSpPr>
          <p:cNvPr id="5" name="Shape 2"/>
          <p:cNvSpPr/>
          <p:nvPr/>
        </p:nvSpPr>
        <p:spPr>
          <a:xfrm>
            <a:off x="1222117" y="3165158"/>
            <a:ext cx="711398" cy="22860"/>
          </a:xfrm>
          <a:prstGeom prst="roundRect">
            <a:avLst>
              <a:gd name="adj" fmla="val 373498"/>
            </a:avLst>
          </a:prstGeom>
          <a:solidFill>
            <a:srgbClr val="922022"/>
          </a:solidFill>
          <a:ln/>
        </p:spPr>
      </p:sp>
      <p:sp>
        <p:nvSpPr>
          <p:cNvPr id="6" name="Shape 3"/>
          <p:cNvSpPr/>
          <p:nvPr/>
        </p:nvSpPr>
        <p:spPr>
          <a:xfrm>
            <a:off x="787658" y="2947988"/>
            <a:ext cx="457319" cy="457319"/>
          </a:xfrm>
          <a:prstGeom prst="roundRect">
            <a:avLst>
              <a:gd name="adj" fmla="val 18670"/>
            </a:avLst>
          </a:prstGeom>
          <a:solidFill>
            <a:srgbClr val="790709"/>
          </a:solidFill>
          <a:ln w="7620">
            <a:solidFill>
              <a:srgbClr val="922022"/>
            </a:solidFill>
            <a:prstDash val="solid"/>
          </a:ln>
        </p:spPr>
      </p:sp>
      <p:sp>
        <p:nvSpPr>
          <p:cNvPr id="7" name="Text 4"/>
          <p:cNvSpPr/>
          <p:nvPr/>
        </p:nvSpPr>
        <p:spPr>
          <a:xfrm>
            <a:off x="968514" y="3041094"/>
            <a:ext cx="95488" cy="271105"/>
          </a:xfrm>
          <a:prstGeom prst="rect">
            <a:avLst/>
          </a:prstGeom>
          <a:noFill/>
          <a:ln/>
        </p:spPr>
        <p:txBody>
          <a:bodyPr wrap="none" lIns="0" tIns="0" rIns="0" bIns="0" rtlCol="0" anchor="t"/>
          <a:lstStyle/>
          <a:p>
            <a:pPr marL="0" indent="0" algn="ctr">
              <a:lnSpc>
                <a:spcPts val="2100"/>
              </a:lnSpc>
              <a:buNone/>
            </a:pPr>
            <a:r>
              <a:rPr lang="en-US" sz="2100" dirty="0">
                <a:solidFill>
                  <a:srgbClr val="E5E0DF"/>
                </a:solidFill>
                <a:latin typeface="Barlow Medium" pitchFamily="34" charset="0"/>
                <a:ea typeface="Barlow Medium" pitchFamily="34" charset="-122"/>
                <a:cs typeface="Barlow Medium" pitchFamily="34" charset="-120"/>
              </a:rPr>
              <a:t>1</a:t>
            </a:r>
            <a:endParaRPr lang="en-US" sz="2100" dirty="0"/>
          </a:p>
        </p:txBody>
      </p:sp>
      <p:sp>
        <p:nvSpPr>
          <p:cNvPr id="8" name="Text 5"/>
          <p:cNvSpPr/>
          <p:nvPr/>
        </p:nvSpPr>
        <p:spPr>
          <a:xfrm>
            <a:off x="2134314" y="2922627"/>
            <a:ext cx="2258735" cy="282297"/>
          </a:xfrm>
          <a:prstGeom prst="rect">
            <a:avLst/>
          </a:prstGeom>
          <a:noFill/>
          <a:ln/>
        </p:spPr>
        <p:txBody>
          <a:bodyPr wrap="none" lIns="0" tIns="0" rIns="0" bIns="0" rtlCol="0" anchor="t"/>
          <a:lstStyle/>
          <a:p>
            <a:pPr marL="0" indent="0" algn="l">
              <a:lnSpc>
                <a:spcPts val="2200"/>
              </a:lnSpc>
              <a:buNone/>
            </a:pPr>
            <a:r>
              <a:rPr lang="en-US" sz="1750" dirty="0">
                <a:solidFill>
                  <a:srgbClr val="E5E0DF"/>
                </a:solidFill>
                <a:latin typeface="Barlow Medium" pitchFamily="34" charset="0"/>
                <a:ea typeface="Barlow Medium" pitchFamily="34" charset="-122"/>
                <a:cs typeface="Barlow Medium" pitchFamily="34" charset="-120"/>
              </a:rPr>
              <a:t>DFS</a:t>
            </a:r>
            <a:endParaRPr lang="en-US" sz="1750" dirty="0"/>
          </a:p>
        </p:txBody>
      </p:sp>
      <p:sp>
        <p:nvSpPr>
          <p:cNvPr id="9" name="Text 6"/>
          <p:cNvSpPr/>
          <p:nvPr/>
        </p:nvSpPr>
        <p:spPr>
          <a:xfrm>
            <a:off x="2134314" y="3326844"/>
            <a:ext cx="6298287" cy="650319"/>
          </a:xfrm>
          <a:prstGeom prst="rect">
            <a:avLst/>
          </a:prstGeom>
          <a:noFill/>
          <a:ln/>
        </p:spPr>
        <p:txBody>
          <a:bodyPr wrap="square" lIns="0" tIns="0" rIns="0" bIns="0" rtlCol="0" anchor="t"/>
          <a:lstStyle/>
          <a:p>
            <a:pPr marL="0" indent="0" algn="l">
              <a:lnSpc>
                <a:spcPts val="2550"/>
              </a:lnSpc>
              <a:buNone/>
            </a:pPr>
            <a:r>
              <a:rPr lang="en-US" sz="1600" dirty="0">
                <a:solidFill>
                  <a:srgbClr val="E5E0DF"/>
                </a:solidFill>
                <a:latin typeface="Barlow" pitchFamily="34" charset="0"/>
                <a:ea typeface="Barlow" pitchFamily="34" charset="-122"/>
                <a:cs typeface="Barlow" pitchFamily="34" charset="-120"/>
              </a:rPr>
              <a:t>Explores a graph by going as deep as possible along each branch before backtracking.</a:t>
            </a:r>
            <a:endParaRPr lang="en-US" sz="1600" dirty="0"/>
          </a:p>
        </p:txBody>
      </p:sp>
      <p:sp>
        <p:nvSpPr>
          <p:cNvPr id="10" name="Shape 7"/>
          <p:cNvSpPr/>
          <p:nvPr/>
        </p:nvSpPr>
        <p:spPr>
          <a:xfrm>
            <a:off x="1222117" y="4829413"/>
            <a:ext cx="711398" cy="22860"/>
          </a:xfrm>
          <a:prstGeom prst="roundRect">
            <a:avLst>
              <a:gd name="adj" fmla="val 373498"/>
            </a:avLst>
          </a:prstGeom>
          <a:solidFill>
            <a:srgbClr val="922022"/>
          </a:solidFill>
          <a:ln/>
        </p:spPr>
      </p:sp>
      <p:sp>
        <p:nvSpPr>
          <p:cNvPr id="11" name="Shape 8"/>
          <p:cNvSpPr/>
          <p:nvPr/>
        </p:nvSpPr>
        <p:spPr>
          <a:xfrm>
            <a:off x="787658" y="4612243"/>
            <a:ext cx="457319" cy="457319"/>
          </a:xfrm>
          <a:prstGeom prst="roundRect">
            <a:avLst>
              <a:gd name="adj" fmla="val 18670"/>
            </a:avLst>
          </a:prstGeom>
          <a:solidFill>
            <a:srgbClr val="790709"/>
          </a:solidFill>
          <a:ln w="7620">
            <a:solidFill>
              <a:srgbClr val="922022"/>
            </a:solidFill>
            <a:prstDash val="solid"/>
          </a:ln>
        </p:spPr>
      </p:sp>
      <p:sp>
        <p:nvSpPr>
          <p:cNvPr id="12" name="Text 9"/>
          <p:cNvSpPr/>
          <p:nvPr/>
        </p:nvSpPr>
        <p:spPr>
          <a:xfrm>
            <a:off x="942558" y="4705350"/>
            <a:ext cx="147518" cy="271105"/>
          </a:xfrm>
          <a:prstGeom prst="rect">
            <a:avLst/>
          </a:prstGeom>
          <a:noFill/>
          <a:ln/>
        </p:spPr>
        <p:txBody>
          <a:bodyPr wrap="none" lIns="0" tIns="0" rIns="0" bIns="0" rtlCol="0" anchor="t"/>
          <a:lstStyle/>
          <a:p>
            <a:pPr marL="0" indent="0" algn="ctr">
              <a:lnSpc>
                <a:spcPts val="2100"/>
              </a:lnSpc>
              <a:buNone/>
            </a:pPr>
            <a:r>
              <a:rPr lang="en-US" sz="2100" dirty="0">
                <a:solidFill>
                  <a:srgbClr val="E5E0DF"/>
                </a:solidFill>
                <a:latin typeface="Barlow Medium" pitchFamily="34" charset="0"/>
                <a:ea typeface="Barlow Medium" pitchFamily="34" charset="-122"/>
                <a:cs typeface="Barlow Medium" pitchFamily="34" charset="-120"/>
              </a:rPr>
              <a:t>2</a:t>
            </a:r>
            <a:endParaRPr lang="en-US" sz="2100" dirty="0"/>
          </a:p>
        </p:txBody>
      </p:sp>
      <p:sp>
        <p:nvSpPr>
          <p:cNvPr id="13" name="Text 10"/>
          <p:cNvSpPr/>
          <p:nvPr/>
        </p:nvSpPr>
        <p:spPr>
          <a:xfrm>
            <a:off x="2134314" y="4586883"/>
            <a:ext cx="2258735" cy="282297"/>
          </a:xfrm>
          <a:prstGeom prst="rect">
            <a:avLst/>
          </a:prstGeom>
          <a:noFill/>
          <a:ln/>
        </p:spPr>
        <p:txBody>
          <a:bodyPr wrap="none" lIns="0" tIns="0" rIns="0" bIns="0" rtlCol="0" anchor="t"/>
          <a:lstStyle/>
          <a:p>
            <a:pPr marL="0" indent="0" algn="l">
              <a:lnSpc>
                <a:spcPts val="2200"/>
              </a:lnSpc>
              <a:buNone/>
            </a:pPr>
            <a:r>
              <a:rPr lang="en-US" sz="1750" dirty="0">
                <a:solidFill>
                  <a:srgbClr val="E5E0DF"/>
                </a:solidFill>
                <a:latin typeface="Barlow Medium" pitchFamily="34" charset="0"/>
                <a:ea typeface="Barlow Medium" pitchFamily="34" charset="-122"/>
                <a:cs typeface="Barlow Medium" pitchFamily="34" charset="-120"/>
              </a:rPr>
              <a:t>BFS</a:t>
            </a:r>
            <a:endParaRPr lang="en-US" sz="1750" dirty="0"/>
          </a:p>
        </p:txBody>
      </p:sp>
      <p:sp>
        <p:nvSpPr>
          <p:cNvPr id="14" name="Text 11"/>
          <p:cNvSpPr/>
          <p:nvPr/>
        </p:nvSpPr>
        <p:spPr>
          <a:xfrm>
            <a:off x="2134314" y="4991100"/>
            <a:ext cx="6298287" cy="650319"/>
          </a:xfrm>
          <a:prstGeom prst="rect">
            <a:avLst/>
          </a:prstGeom>
          <a:noFill/>
          <a:ln/>
        </p:spPr>
        <p:txBody>
          <a:bodyPr wrap="square" lIns="0" tIns="0" rIns="0" bIns="0" rtlCol="0" anchor="t"/>
          <a:lstStyle/>
          <a:p>
            <a:pPr marL="0" indent="0" algn="l">
              <a:lnSpc>
                <a:spcPts val="2550"/>
              </a:lnSpc>
              <a:buNone/>
            </a:pPr>
            <a:r>
              <a:rPr lang="en-US" sz="1600" dirty="0">
                <a:solidFill>
                  <a:srgbClr val="E5E0DF"/>
                </a:solidFill>
                <a:latin typeface="Barlow" pitchFamily="34" charset="0"/>
                <a:ea typeface="Barlow" pitchFamily="34" charset="-122"/>
                <a:cs typeface="Barlow" pitchFamily="34" charset="-120"/>
              </a:rPr>
              <a:t>Explores a graph by visiting all the neighboring nodes at the present depth before moving on to the nodes at the next depth level.</a:t>
            </a:r>
            <a:endParaRPr lang="en-US" sz="1600" dirty="0"/>
          </a:p>
        </p:txBody>
      </p:sp>
      <p:sp>
        <p:nvSpPr>
          <p:cNvPr id="15" name="Shape 12"/>
          <p:cNvSpPr/>
          <p:nvPr/>
        </p:nvSpPr>
        <p:spPr>
          <a:xfrm>
            <a:off x="1222117" y="6493669"/>
            <a:ext cx="711398" cy="22860"/>
          </a:xfrm>
          <a:prstGeom prst="roundRect">
            <a:avLst>
              <a:gd name="adj" fmla="val 373498"/>
            </a:avLst>
          </a:prstGeom>
          <a:solidFill>
            <a:srgbClr val="922022"/>
          </a:solidFill>
          <a:ln/>
        </p:spPr>
      </p:sp>
      <p:sp>
        <p:nvSpPr>
          <p:cNvPr id="16" name="Shape 13"/>
          <p:cNvSpPr/>
          <p:nvPr/>
        </p:nvSpPr>
        <p:spPr>
          <a:xfrm>
            <a:off x="787658" y="6276499"/>
            <a:ext cx="457319" cy="457319"/>
          </a:xfrm>
          <a:prstGeom prst="roundRect">
            <a:avLst>
              <a:gd name="adj" fmla="val 18670"/>
            </a:avLst>
          </a:prstGeom>
          <a:solidFill>
            <a:srgbClr val="790709"/>
          </a:solidFill>
          <a:ln w="7620">
            <a:solidFill>
              <a:srgbClr val="922022"/>
            </a:solidFill>
            <a:prstDash val="solid"/>
          </a:ln>
        </p:spPr>
      </p:sp>
      <p:sp>
        <p:nvSpPr>
          <p:cNvPr id="17" name="Text 14"/>
          <p:cNvSpPr/>
          <p:nvPr/>
        </p:nvSpPr>
        <p:spPr>
          <a:xfrm>
            <a:off x="945297" y="6369606"/>
            <a:ext cx="142042" cy="271105"/>
          </a:xfrm>
          <a:prstGeom prst="rect">
            <a:avLst/>
          </a:prstGeom>
          <a:noFill/>
          <a:ln/>
        </p:spPr>
        <p:txBody>
          <a:bodyPr wrap="none" lIns="0" tIns="0" rIns="0" bIns="0" rtlCol="0" anchor="t"/>
          <a:lstStyle/>
          <a:p>
            <a:pPr marL="0" indent="0" algn="ctr">
              <a:lnSpc>
                <a:spcPts val="2100"/>
              </a:lnSpc>
              <a:buNone/>
            </a:pPr>
            <a:r>
              <a:rPr lang="en-US" sz="2100" dirty="0">
                <a:solidFill>
                  <a:srgbClr val="E5E0DF"/>
                </a:solidFill>
                <a:latin typeface="Barlow Medium" pitchFamily="34" charset="0"/>
                <a:ea typeface="Barlow Medium" pitchFamily="34" charset="-122"/>
                <a:cs typeface="Barlow Medium" pitchFamily="34" charset="-120"/>
              </a:rPr>
              <a:t>3</a:t>
            </a:r>
            <a:endParaRPr lang="en-US" sz="2100" dirty="0"/>
          </a:p>
        </p:txBody>
      </p:sp>
      <p:sp>
        <p:nvSpPr>
          <p:cNvPr id="18" name="Text 15"/>
          <p:cNvSpPr/>
          <p:nvPr/>
        </p:nvSpPr>
        <p:spPr>
          <a:xfrm>
            <a:off x="2134314" y="6251138"/>
            <a:ext cx="2258735" cy="282297"/>
          </a:xfrm>
          <a:prstGeom prst="rect">
            <a:avLst/>
          </a:prstGeom>
          <a:noFill/>
          <a:ln/>
        </p:spPr>
        <p:txBody>
          <a:bodyPr wrap="none" lIns="0" tIns="0" rIns="0" bIns="0" rtlCol="0" anchor="t"/>
          <a:lstStyle/>
          <a:p>
            <a:pPr marL="0" indent="0" algn="l">
              <a:lnSpc>
                <a:spcPts val="2200"/>
              </a:lnSpc>
              <a:buNone/>
            </a:pPr>
            <a:r>
              <a:rPr lang="en-US" sz="1750" dirty="0">
                <a:solidFill>
                  <a:srgbClr val="E5E0DF"/>
                </a:solidFill>
                <a:latin typeface="Barlow Medium" pitchFamily="34" charset="0"/>
                <a:ea typeface="Barlow Medium" pitchFamily="34" charset="-122"/>
                <a:cs typeface="Barlow Medium" pitchFamily="34" charset="-120"/>
              </a:rPr>
              <a:t>Applications</a:t>
            </a:r>
            <a:endParaRPr lang="en-US" sz="1750" dirty="0"/>
          </a:p>
        </p:txBody>
      </p:sp>
      <p:sp>
        <p:nvSpPr>
          <p:cNvPr id="19" name="Text 16"/>
          <p:cNvSpPr/>
          <p:nvPr/>
        </p:nvSpPr>
        <p:spPr>
          <a:xfrm>
            <a:off x="2134314" y="6655356"/>
            <a:ext cx="6298287" cy="650319"/>
          </a:xfrm>
          <a:prstGeom prst="rect">
            <a:avLst/>
          </a:prstGeom>
          <a:noFill/>
          <a:ln/>
        </p:spPr>
        <p:txBody>
          <a:bodyPr wrap="square" lIns="0" tIns="0" rIns="0" bIns="0" rtlCol="0" anchor="t"/>
          <a:lstStyle/>
          <a:p>
            <a:pPr marL="0" indent="0" algn="l">
              <a:lnSpc>
                <a:spcPts val="2550"/>
              </a:lnSpc>
              <a:buNone/>
            </a:pPr>
            <a:r>
              <a:rPr lang="en-US" sz="1600" dirty="0">
                <a:solidFill>
                  <a:srgbClr val="E5E0DF"/>
                </a:solidFill>
                <a:latin typeface="Barlow" pitchFamily="34" charset="0"/>
                <a:ea typeface="Barlow" pitchFamily="34" charset="-122"/>
                <a:cs typeface="Barlow" pitchFamily="34" charset="-120"/>
              </a:rPr>
              <a:t>DFS is useful for finding connected components, while BFS is better for finding shortest paths.</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3199" y="667464"/>
            <a:ext cx="7477601" cy="1322308"/>
          </a:xfrm>
          <a:prstGeom prst="rect">
            <a:avLst/>
          </a:prstGeom>
          <a:noFill/>
          <a:ln/>
        </p:spPr>
        <p:txBody>
          <a:bodyPr wrap="square" lIns="0" tIns="0" rIns="0" bIns="0" rtlCol="0" anchor="t"/>
          <a:lstStyle/>
          <a:p>
            <a:pPr marL="0" indent="0">
              <a:lnSpc>
                <a:spcPts val="5200"/>
              </a:lnSpc>
              <a:buNone/>
            </a:pPr>
            <a:r>
              <a:rPr lang="en-US" sz="4150" dirty="0">
                <a:solidFill>
                  <a:srgbClr val="FFFFFF"/>
                </a:solidFill>
                <a:latin typeface="Barlow Medium" pitchFamily="34" charset="0"/>
                <a:ea typeface="Barlow Medium" pitchFamily="34" charset="-122"/>
                <a:cs typeface="Barlow Medium" pitchFamily="34" charset="-120"/>
              </a:rPr>
              <a:t>Applications of Graph Networks in Road Mapping</a:t>
            </a:r>
            <a:endParaRPr lang="en-US" sz="4150" dirty="0"/>
          </a:p>
        </p:txBody>
      </p:sp>
      <p:sp>
        <p:nvSpPr>
          <p:cNvPr id="4" name="Shape 1"/>
          <p:cNvSpPr/>
          <p:nvPr/>
        </p:nvSpPr>
        <p:spPr>
          <a:xfrm>
            <a:off x="833199" y="2346841"/>
            <a:ext cx="3619857" cy="2488644"/>
          </a:xfrm>
          <a:prstGeom prst="roundRect">
            <a:avLst>
              <a:gd name="adj" fmla="val 4018"/>
            </a:avLst>
          </a:prstGeom>
          <a:solidFill>
            <a:srgbClr val="790709"/>
          </a:solidFill>
          <a:ln w="7620">
            <a:solidFill>
              <a:srgbClr val="922022"/>
            </a:solidFill>
            <a:prstDash val="solid"/>
          </a:ln>
        </p:spPr>
      </p:sp>
      <p:sp>
        <p:nvSpPr>
          <p:cNvPr id="5" name="Text 2"/>
          <p:cNvSpPr/>
          <p:nvPr/>
        </p:nvSpPr>
        <p:spPr>
          <a:xfrm>
            <a:off x="1078825" y="2592467"/>
            <a:ext cx="2645212" cy="330637"/>
          </a:xfrm>
          <a:prstGeom prst="rect">
            <a:avLst/>
          </a:prstGeom>
          <a:noFill/>
          <a:ln/>
        </p:spPr>
        <p:txBody>
          <a:bodyPr wrap="none" lIns="0" tIns="0" rIns="0" bIns="0" rtlCol="0" anchor="t"/>
          <a:lstStyle/>
          <a:p>
            <a:pPr marL="0" indent="0">
              <a:lnSpc>
                <a:spcPts val="2600"/>
              </a:lnSpc>
              <a:buNone/>
            </a:pPr>
            <a:r>
              <a:rPr lang="en-US" sz="2050" dirty="0">
                <a:solidFill>
                  <a:srgbClr val="E5E0DF"/>
                </a:solidFill>
                <a:latin typeface="Barlow Medium" pitchFamily="34" charset="0"/>
                <a:ea typeface="Barlow Medium" pitchFamily="34" charset="-122"/>
                <a:cs typeface="Barlow Medium" pitchFamily="34" charset="-120"/>
              </a:rPr>
              <a:t>Routing Optimization</a:t>
            </a:r>
            <a:endParaRPr lang="en-US" sz="2050" dirty="0"/>
          </a:p>
        </p:txBody>
      </p:sp>
      <p:sp>
        <p:nvSpPr>
          <p:cNvPr id="6" name="Text 3"/>
          <p:cNvSpPr/>
          <p:nvPr/>
        </p:nvSpPr>
        <p:spPr>
          <a:xfrm>
            <a:off x="1078825" y="3065859"/>
            <a:ext cx="3128605" cy="1524000"/>
          </a:xfrm>
          <a:prstGeom prst="rect">
            <a:avLst/>
          </a:prstGeom>
          <a:noFill/>
          <a:ln/>
        </p:spPr>
        <p:txBody>
          <a:bodyPr wrap="square" lIns="0" tIns="0" rIns="0" bIns="0" rtlCol="0" anchor="t"/>
          <a:lstStyle/>
          <a:p>
            <a:pPr marL="0" indent="0">
              <a:lnSpc>
                <a:spcPts val="2950"/>
              </a:lnSpc>
              <a:buNone/>
            </a:pPr>
            <a:r>
              <a:rPr lang="en-US" sz="1850" dirty="0">
                <a:solidFill>
                  <a:srgbClr val="E5E0DF"/>
                </a:solidFill>
                <a:latin typeface="Barlow" pitchFamily="34" charset="0"/>
                <a:ea typeface="Barlow" pitchFamily="34" charset="-122"/>
                <a:cs typeface="Barlow" pitchFamily="34" charset="-120"/>
              </a:rPr>
              <a:t>Finding the shortest or fastest path between two points using algorithms like Dijkstra's or A*.</a:t>
            </a:r>
            <a:endParaRPr lang="en-US" sz="1850" dirty="0"/>
          </a:p>
        </p:txBody>
      </p:sp>
      <p:sp>
        <p:nvSpPr>
          <p:cNvPr id="7" name="Shape 4"/>
          <p:cNvSpPr/>
          <p:nvPr/>
        </p:nvSpPr>
        <p:spPr>
          <a:xfrm>
            <a:off x="4691063" y="2346841"/>
            <a:ext cx="3619857" cy="2488644"/>
          </a:xfrm>
          <a:prstGeom prst="roundRect">
            <a:avLst>
              <a:gd name="adj" fmla="val 4018"/>
            </a:avLst>
          </a:prstGeom>
          <a:solidFill>
            <a:srgbClr val="790709"/>
          </a:solidFill>
          <a:ln w="7620">
            <a:solidFill>
              <a:srgbClr val="922022"/>
            </a:solidFill>
            <a:prstDash val="solid"/>
          </a:ln>
        </p:spPr>
      </p:sp>
      <p:sp>
        <p:nvSpPr>
          <p:cNvPr id="8" name="Text 5"/>
          <p:cNvSpPr/>
          <p:nvPr/>
        </p:nvSpPr>
        <p:spPr>
          <a:xfrm>
            <a:off x="4936688" y="2592467"/>
            <a:ext cx="2645212" cy="330637"/>
          </a:xfrm>
          <a:prstGeom prst="rect">
            <a:avLst/>
          </a:prstGeom>
          <a:noFill/>
          <a:ln/>
        </p:spPr>
        <p:txBody>
          <a:bodyPr wrap="none" lIns="0" tIns="0" rIns="0" bIns="0" rtlCol="0" anchor="t"/>
          <a:lstStyle/>
          <a:p>
            <a:pPr marL="0" indent="0">
              <a:lnSpc>
                <a:spcPts val="2600"/>
              </a:lnSpc>
              <a:buNone/>
            </a:pPr>
            <a:r>
              <a:rPr lang="en-US" sz="2050" dirty="0">
                <a:solidFill>
                  <a:srgbClr val="E5E0DF"/>
                </a:solidFill>
                <a:latin typeface="Barlow Medium" pitchFamily="34" charset="0"/>
                <a:ea typeface="Barlow Medium" pitchFamily="34" charset="-122"/>
                <a:cs typeface="Barlow Medium" pitchFamily="34" charset="-120"/>
              </a:rPr>
              <a:t>Traffic Analysis</a:t>
            </a:r>
            <a:endParaRPr lang="en-US" sz="2050" dirty="0"/>
          </a:p>
        </p:txBody>
      </p:sp>
      <p:sp>
        <p:nvSpPr>
          <p:cNvPr id="9" name="Text 6"/>
          <p:cNvSpPr/>
          <p:nvPr/>
        </p:nvSpPr>
        <p:spPr>
          <a:xfrm>
            <a:off x="4936688" y="3065859"/>
            <a:ext cx="3128605" cy="1524000"/>
          </a:xfrm>
          <a:prstGeom prst="rect">
            <a:avLst/>
          </a:prstGeom>
          <a:noFill/>
          <a:ln/>
        </p:spPr>
        <p:txBody>
          <a:bodyPr wrap="square" lIns="0" tIns="0" rIns="0" bIns="0" rtlCol="0" anchor="t"/>
          <a:lstStyle/>
          <a:p>
            <a:pPr marL="0" indent="0">
              <a:lnSpc>
                <a:spcPts val="2950"/>
              </a:lnSpc>
              <a:buNone/>
            </a:pPr>
            <a:r>
              <a:rPr lang="en-US" sz="1850" dirty="0">
                <a:solidFill>
                  <a:srgbClr val="E5E0DF"/>
                </a:solidFill>
                <a:latin typeface="Barlow" pitchFamily="34" charset="0"/>
                <a:ea typeface="Barlow" pitchFamily="34" charset="-122"/>
                <a:cs typeface="Barlow" pitchFamily="34" charset="-120"/>
              </a:rPr>
              <a:t>Identifying congestion hotspots, predicting travel times, and managing traffic flow.</a:t>
            </a:r>
            <a:endParaRPr lang="en-US" sz="1850" dirty="0"/>
          </a:p>
        </p:txBody>
      </p:sp>
      <p:sp>
        <p:nvSpPr>
          <p:cNvPr id="10" name="Shape 7"/>
          <p:cNvSpPr/>
          <p:nvPr/>
        </p:nvSpPr>
        <p:spPr>
          <a:xfrm>
            <a:off x="833199" y="5073491"/>
            <a:ext cx="3619857" cy="2488644"/>
          </a:xfrm>
          <a:prstGeom prst="roundRect">
            <a:avLst>
              <a:gd name="adj" fmla="val 4018"/>
            </a:avLst>
          </a:prstGeom>
          <a:solidFill>
            <a:srgbClr val="790709"/>
          </a:solidFill>
          <a:ln w="7620">
            <a:solidFill>
              <a:srgbClr val="922022"/>
            </a:solidFill>
            <a:prstDash val="solid"/>
          </a:ln>
        </p:spPr>
      </p:sp>
      <p:sp>
        <p:nvSpPr>
          <p:cNvPr id="11" name="Text 8"/>
          <p:cNvSpPr/>
          <p:nvPr/>
        </p:nvSpPr>
        <p:spPr>
          <a:xfrm>
            <a:off x="1078825" y="5319117"/>
            <a:ext cx="2675692" cy="330637"/>
          </a:xfrm>
          <a:prstGeom prst="rect">
            <a:avLst/>
          </a:prstGeom>
          <a:noFill/>
          <a:ln/>
        </p:spPr>
        <p:txBody>
          <a:bodyPr wrap="none" lIns="0" tIns="0" rIns="0" bIns="0" rtlCol="0" anchor="t"/>
          <a:lstStyle/>
          <a:p>
            <a:pPr marL="0" indent="0">
              <a:lnSpc>
                <a:spcPts val="2600"/>
              </a:lnSpc>
              <a:buNone/>
            </a:pPr>
            <a:r>
              <a:rPr lang="en-US" sz="2050" dirty="0">
                <a:solidFill>
                  <a:srgbClr val="E5E0DF"/>
                </a:solidFill>
                <a:latin typeface="Barlow Medium" pitchFamily="34" charset="0"/>
                <a:ea typeface="Barlow Medium" pitchFamily="34" charset="-122"/>
                <a:cs typeface="Barlow Medium" pitchFamily="34" charset="-120"/>
              </a:rPr>
              <a:t>Infrastructure Planning</a:t>
            </a:r>
            <a:endParaRPr lang="en-US" sz="2050" dirty="0"/>
          </a:p>
        </p:txBody>
      </p:sp>
      <p:sp>
        <p:nvSpPr>
          <p:cNvPr id="12" name="Text 9"/>
          <p:cNvSpPr/>
          <p:nvPr/>
        </p:nvSpPr>
        <p:spPr>
          <a:xfrm>
            <a:off x="1078825" y="5792510"/>
            <a:ext cx="3128605" cy="1524000"/>
          </a:xfrm>
          <a:prstGeom prst="rect">
            <a:avLst/>
          </a:prstGeom>
          <a:noFill/>
          <a:ln/>
        </p:spPr>
        <p:txBody>
          <a:bodyPr wrap="square" lIns="0" tIns="0" rIns="0" bIns="0" rtlCol="0" anchor="t"/>
          <a:lstStyle/>
          <a:p>
            <a:pPr marL="0" indent="0">
              <a:lnSpc>
                <a:spcPts val="2950"/>
              </a:lnSpc>
              <a:buNone/>
            </a:pPr>
            <a:r>
              <a:rPr lang="en-US" sz="1850" dirty="0">
                <a:solidFill>
                  <a:srgbClr val="E5E0DF"/>
                </a:solidFill>
                <a:latin typeface="Barlow" pitchFamily="34" charset="0"/>
                <a:ea typeface="Barlow" pitchFamily="34" charset="-122"/>
                <a:cs typeface="Barlow" pitchFamily="34" charset="-120"/>
              </a:rPr>
              <a:t>Analyzing network connectivity, identifying bottlenecks, and planning new road construction.</a:t>
            </a:r>
            <a:endParaRPr lang="en-US" sz="1850" dirty="0"/>
          </a:p>
        </p:txBody>
      </p:sp>
      <p:sp>
        <p:nvSpPr>
          <p:cNvPr id="13" name="Shape 10"/>
          <p:cNvSpPr/>
          <p:nvPr/>
        </p:nvSpPr>
        <p:spPr>
          <a:xfrm>
            <a:off x="4691063" y="5073491"/>
            <a:ext cx="3619857" cy="2488644"/>
          </a:xfrm>
          <a:prstGeom prst="roundRect">
            <a:avLst>
              <a:gd name="adj" fmla="val 4018"/>
            </a:avLst>
          </a:prstGeom>
          <a:solidFill>
            <a:srgbClr val="790709"/>
          </a:solidFill>
          <a:ln w="7620">
            <a:solidFill>
              <a:srgbClr val="922022"/>
            </a:solidFill>
            <a:prstDash val="solid"/>
          </a:ln>
        </p:spPr>
      </p:sp>
      <p:sp>
        <p:nvSpPr>
          <p:cNvPr id="14" name="Text 11"/>
          <p:cNvSpPr/>
          <p:nvPr/>
        </p:nvSpPr>
        <p:spPr>
          <a:xfrm>
            <a:off x="4936688" y="5319117"/>
            <a:ext cx="2645212" cy="330637"/>
          </a:xfrm>
          <a:prstGeom prst="rect">
            <a:avLst/>
          </a:prstGeom>
          <a:noFill/>
          <a:ln/>
        </p:spPr>
        <p:txBody>
          <a:bodyPr wrap="none" lIns="0" tIns="0" rIns="0" bIns="0" rtlCol="0" anchor="t"/>
          <a:lstStyle/>
          <a:p>
            <a:pPr marL="0" indent="0">
              <a:lnSpc>
                <a:spcPts val="2600"/>
              </a:lnSpc>
              <a:buNone/>
            </a:pPr>
            <a:r>
              <a:rPr lang="en-US" sz="2050" dirty="0">
                <a:solidFill>
                  <a:srgbClr val="E5E0DF"/>
                </a:solidFill>
                <a:latin typeface="Barlow Medium" pitchFamily="34" charset="0"/>
                <a:ea typeface="Barlow Medium" pitchFamily="34" charset="-122"/>
                <a:cs typeface="Barlow Medium" pitchFamily="34" charset="-120"/>
              </a:rPr>
              <a:t>Navigation Systems</a:t>
            </a:r>
            <a:endParaRPr lang="en-US" sz="2050" dirty="0"/>
          </a:p>
        </p:txBody>
      </p:sp>
      <p:sp>
        <p:nvSpPr>
          <p:cNvPr id="15" name="Text 12"/>
          <p:cNvSpPr/>
          <p:nvPr/>
        </p:nvSpPr>
        <p:spPr>
          <a:xfrm>
            <a:off x="4936688" y="5792510"/>
            <a:ext cx="3128605" cy="1143000"/>
          </a:xfrm>
          <a:prstGeom prst="rect">
            <a:avLst/>
          </a:prstGeom>
          <a:noFill/>
          <a:ln/>
        </p:spPr>
        <p:txBody>
          <a:bodyPr wrap="square" lIns="0" tIns="0" rIns="0" bIns="0" rtlCol="0" anchor="t"/>
          <a:lstStyle/>
          <a:p>
            <a:pPr marL="0" indent="0">
              <a:lnSpc>
                <a:spcPts val="2950"/>
              </a:lnSpc>
              <a:buNone/>
            </a:pPr>
            <a:r>
              <a:rPr lang="en-US" sz="1850" dirty="0">
                <a:solidFill>
                  <a:srgbClr val="E5E0DF"/>
                </a:solidFill>
                <a:latin typeface="Barlow" pitchFamily="34" charset="0"/>
                <a:ea typeface="Barlow" pitchFamily="34" charset="-122"/>
                <a:cs typeface="Barlow" pitchFamily="34" charset="-120"/>
              </a:rPr>
              <a:t>Providing users with turn-by-turn directions and real-time updates on road conditions.</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5</Slides>
  <Notes>5</Notes>
  <HiddenSlides>0</HiddenSlides>
  <MMClips>0</MMClip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Office Theme</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vaishusutar0830@gmail.com</cp:lastModifiedBy>
  <cp:revision>2</cp:revision>
  <dcterms:created xsi:type="dcterms:W3CDTF">2024-10-05T03:58:36Z</dcterms:created>
  <dcterms:modified xsi:type="dcterms:W3CDTF">2024-10-05T04:04:19Z</dcterms:modified>
</cp:coreProperties>
</file>